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7eb95e98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7eb95e98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7eb95e98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7eb95e98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eb95e98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7eb95e98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7eb95e986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7eb95e986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5c0e1e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5c0e1e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5c0e1e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5c0e1e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5c0e1e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5c0e1e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5c0e1e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5c0e1e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65c0e1e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65c0e1e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eb95e98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eb95e98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7fffe5e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7fffe5e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7eb95e98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7eb95e9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eb95e98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eb95e98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eb95e98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eb95e98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eb95e98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eb95e98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7eb95e98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7eb95e98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7eb95e9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7eb95e9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600"/>
              <a:t>Low Image Distortion Constrained Power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Saving for OLED Displays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66150" y="3492475"/>
            <a:ext cx="42117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Reading Group ИППИ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Пучков Кирилл, 777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900" y="1152475"/>
            <a:ext cx="5347443" cy="39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392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Низкое значение γ может значительно уменьшить энергопотребление. Однако темные регионы могут стать неразличимы и, следовательно, из-за сильного искажения картинка перестанет быть удовлетворительной. Для сравнения двух рисунков в этой статье применяются методы измерения схожести CIEDE2000 и MSSIM.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Хорошего должно быть в меру</a:t>
            </a:r>
            <a:endParaRPr b="1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GC</a:t>
            </a:r>
            <a:endParaRPr b="1" sz="3600"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150" y="953100"/>
            <a:ext cx="4422903" cy="40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255750" y="876900"/>
            <a:ext cx="40899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На вход алгоритма подается изначальное изображение и порог восприятия M₀. Применим гамма-коррекцию последовательно ко всем пикселям исходного изображения. В конце каждой итерации внешнего цикла сравниваем исходное и измененное изображения. Будем увеличивать γ, пока m не станет ≧ M₀. Тогда вернемся на шаг назад и будем приближаться к требуемому значению уже сотыми.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Насыщенность цвета</a:t>
            </a:r>
            <a:endParaRPr b="1" sz="36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2925"/>
            <a:ext cx="8839200" cy="291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Масштабирование насыщенности</a:t>
            </a:r>
            <a:endParaRPr b="1" sz="3600"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00" y="953925"/>
            <a:ext cx="3056805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404500" y="979125"/>
            <a:ext cx="52674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/>
              <a:t>Для измерения вклада насыщенности в энергопотребление картинки, мы меняли значение насыщенности, оставляя неизменными тон и яркость. Как показано на графике, энергопотребление изображений спадает с повышением насыщенности. Это становится еще более наглядно с повышением </a:t>
            </a:r>
            <a:r>
              <a:rPr lang="ru" sz="1800">
                <a:highlight>
                  <a:srgbClr val="FFFFFF"/>
                </a:highlight>
              </a:rPr>
              <a:t>γ</a:t>
            </a:r>
            <a:r>
              <a:rPr lang="ru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   Этот факт является одним из важнейших в данной статье. Руководствуясь логикой, менее насыщенный цвет становится ближе в белому, а энергопотребление у белого - максимально.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94650" y="1058400"/>
            <a:ext cx="5614500" cy="37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Определим "порог насыщения" S</a:t>
            </a:r>
            <a:r>
              <a:rPr lang="ru">
                <a:solidFill>
                  <a:schemeClr val="dk1"/>
                </a:solidFill>
              </a:rPr>
              <a:t>₀</a:t>
            </a:r>
            <a:r>
              <a:rPr lang="ru">
                <a:solidFill>
                  <a:srgbClr val="000000"/>
                </a:solidFill>
              </a:rPr>
              <a:t>, при котором выходное изображение все еще приемлемо.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На вход алгоритма подается изначальное изображение и M₀. Увеличим насыщенность каждого пикселя исходного изображения. В конце каждой итерации внешнего цикла сравниваем исходное и измененное изображения.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Будем увеличивать насыщенность, пока m не станет ≧ M₀. Тогда вернемся на шаг назад и будем приближаться к требуемому значению уже сотыми.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0" y="2164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SS</a:t>
            </a:r>
            <a:endParaRPr b="1" sz="3600"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49" y="1053325"/>
            <a:ext cx="339437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Мы нашли два способы снижения энергозатрат путем изменений структуры изображений. Оба метода независимы, так что мы можем применить их последовательно для любой картинки. </a:t>
            </a:r>
            <a:r>
              <a:rPr lang="ru">
                <a:solidFill>
                  <a:schemeClr val="dk1"/>
                </a:solidFill>
              </a:rPr>
              <a:t>Методы имеют временную сложность — O(N) операций умножений и сложения, где N — количество пикселей на экране телефона.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Для ускорения программы можно: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ru">
                <a:solidFill>
                  <a:srgbClr val="000000"/>
                </a:solidFill>
              </a:rPr>
              <a:t>Искать значения </a:t>
            </a:r>
            <a:r>
              <a:rPr lang="ru" sz="1600">
                <a:solidFill>
                  <a:srgbClr val="000000"/>
                </a:solidFill>
                <a:highlight>
                  <a:srgbClr val="FFFFFF"/>
                </a:highlight>
              </a:rPr>
              <a:t>γ</a:t>
            </a:r>
            <a:r>
              <a:rPr lang="ru">
                <a:solidFill>
                  <a:srgbClr val="000000"/>
                </a:solidFill>
              </a:rPr>
              <a:t> и S₀ двоичным поиском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ru">
                <a:solidFill>
                  <a:srgbClr val="000000"/>
                </a:solidFill>
              </a:rPr>
              <a:t>П</a:t>
            </a:r>
            <a:r>
              <a:rPr lang="ru">
                <a:solidFill>
                  <a:srgbClr val="000000"/>
                </a:solidFill>
              </a:rPr>
              <a:t>араллельно </a:t>
            </a:r>
            <a:r>
              <a:rPr lang="ru">
                <a:solidFill>
                  <a:srgbClr val="000000"/>
                </a:solidFill>
              </a:rPr>
              <a:t>преобразовывать пиксели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GC+SS=GS</a:t>
            </a:r>
            <a:endParaRPr b="1"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Результаты на изображениях</a:t>
            </a:r>
            <a:endParaRPr b="1" sz="3600"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5" y="882175"/>
            <a:ext cx="8314452" cy="281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75" y="3749670"/>
            <a:ext cx="8314448" cy="139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Снижение энергозатрат картинкой</a:t>
            </a:r>
            <a:endParaRPr b="1" sz="360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1" cy="282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8600" y="2940075"/>
            <a:ext cx="9321274" cy="83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9"/>
          <p:cNvCxnSpPr/>
          <p:nvPr/>
        </p:nvCxnSpPr>
        <p:spPr>
          <a:xfrm flipH="1" rot="10800000">
            <a:off x="203100" y="2940075"/>
            <a:ext cx="8737800" cy="1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9"/>
          <p:cNvCxnSpPr/>
          <p:nvPr/>
        </p:nvCxnSpPr>
        <p:spPr>
          <a:xfrm flipH="1" rot="10800000">
            <a:off x="203100" y="2088550"/>
            <a:ext cx="8737800" cy="12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Энергопотребление до и после</a:t>
            </a:r>
            <a:endParaRPr b="1" sz="3600"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225" y="953925"/>
            <a:ext cx="5565542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План работы</a:t>
            </a:r>
            <a:endParaRPr b="1" sz="30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00075"/>
            <a:ext cx="8520600" cy="3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В этой статье предложен метод малого искажения изображения, способствующий уменьшению энергопотребления дисплеем.</a:t>
            </a:r>
            <a:r>
              <a:rPr lang="ru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Изучим вклад двух методов</a:t>
            </a:r>
            <a:r>
              <a:rPr lang="ru">
                <a:solidFill>
                  <a:schemeClr val="dk1"/>
                </a:solidFill>
              </a:rPr>
              <a:t>: гамма-коррекции и масштабировании насыщения —</a:t>
            </a:r>
            <a:r>
              <a:rPr lang="ru">
                <a:solidFill>
                  <a:srgbClr val="000000"/>
                </a:solidFill>
              </a:rPr>
              <a:t> на энергопотребление дисплея. В результате увидим, что изменяя значение γ и насыщенность S можно добиться значительного снижения энергозатрат.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Низкое γ-значение и высокая насыщенность могут исказить картинку до неузнаваемости, поэтому мы используем формулу цветового различия CIEDE2000 и средний индекс структурного сходства MSSIM(Mean Structural Similarity Index) для определения эффективности нашего подхода.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863550"/>
            <a:ext cx="8520600" cy="4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9565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1800"/>
              <a:buChar char="❖"/>
            </a:pPr>
            <a:r>
              <a:rPr lang="ru">
                <a:solidFill>
                  <a:srgbClr val="222222"/>
                </a:solidFill>
              </a:rPr>
              <a:t>В LCD-панелях используются жидкие кристаллы. 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❖"/>
            </a:pPr>
            <a:r>
              <a:rPr lang="ru">
                <a:solidFill>
                  <a:srgbClr val="222222"/>
                </a:solidFill>
              </a:rPr>
              <a:t>За жидкими </a:t>
            </a:r>
            <a:r>
              <a:rPr lang="ru">
                <a:solidFill>
                  <a:srgbClr val="222222"/>
                </a:solidFill>
              </a:rPr>
              <a:t>кристаллами</a:t>
            </a:r>
            <a:r>
              <a:rPr lang="ru">
                <a:solidFill>
                  <a:srgbClr val="222222"/>
                </a:solidFill>
              </a:rPr>
              <a:t> находится фоновая подсветка.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222222"/>
                </a:solidFill>
              </a:rPr>
              <a:t>К</a:t>
            </a:r>
            <a:r>
              <a:rPr lang="ru">
                <a:solidFill>
                  <a:srgbClr val="222222"/>
                </a:solidFill>
              </a:rPr>
              <a:t>аждый органический светодиод OLED-экрана светится сам по себе. Все это работает с помощью двух прозрачных электродов, между которыми находятся органические полупроводниковые слои.</a:t>
            </a:r>
            <a:endParaRPr>
              <a:solidFill>
                <a:srgbClr val="222222"/>
              </a:solidFill>
            </a:endParaRPr>
          </a:p>
          <a:p>
            <a:pPr indent="-342900" lvl="0" marL="457200" rtl="0" algn="l">
              <a:lnSpc>
                <a:spcPct val="169565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●"/>
            </a:pPr>
            <a:r>
              <a:rPr lang="ru">
                <a:solidFill>
                  <a:srgbClr val="222222"/>
                </a:solidFill>
              </a:rPr>
              <a:t>Яркость свечения регулируется силой тока.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OLED vs LED LCD</a:t>
            </a:r>
            <a:endParaRPr b="1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30950" y="193050"/>
            <a:ext cx="88821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Энергопотребления содержимого дисплея на пиксельном уровне</a:t>
            </a:r>
            <a:endParaRPr b="1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75" y="1177425"/>
            <a:ext cx="6188050" cy="37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Модель энергопотребления OLED дисплеями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Энергопотребление OLED дисплея определяется яркостью экрана и энергопотреблением его содержимого: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5175"/>
            <a:ext cx="8839200" cy="262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CIEDE2000</a:t>
            </a:r>
            <a:endParaRPr b="1" sz="36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288" y="1721775"/>
            <a:ext cx="6087424" cy="3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94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Формула </a:t>
            </a:r>
            <a:r>
              <a:rPr lang="ru">
                <a:solidFill>
                  <a:srgbClr val="000000"/>
                </a:solidFill>
              </a:rPr>
              <a:t>CIEDE2000 сравнивает поочередно значения пикселей в модели HSV по заданной формуле и потом усредняет значение по всем пикселям.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58800" y="707650"/>
            <a:ext cx="8520600" cy="15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	Метод MSSIM делит картинку на окна для того, чтобы учесть, что пиксели имеют сильную взаимосвязь, когда они близки пространственно. В каждом пикселе выбирается окно 8x8, в котором происходит оценка качества для отдельной компоненты изображений.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MSSIM</a:t>
            </a:r>
            <a:endParaRPr b="1" sz="3600"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63" y="1995549"/>
            <a:ext cx="7525677" cy="28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923875"/>
            <a:ext cx="8520600" cy="4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MSSIM возвращает значение в пределах [-1;1]. Значение близкое к 1 значит, что обработанные изображения почти идентичны.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Определим </a:t>
            </a:r>
            <a:r>
              <a:rPr lang="ru">
                <a:solidFill>
                  <a:schemeClr val="dk1"/>
                </a:solidFill>
              </a:rPr>
              <a:t>М₀</a:t>
            </a:r>
            <a:r>
              <a:rPr lang="ru">
                <a:solidFill>
                  <a:srgbClr val="000000"/>
                </a:solidFill>
              </a:rPr>
              <a:t> как порог восприятия MSSIM. Если значение MSSIM больше либо равно 0,99, то картинки нельзя различить. </a:t>
            </a:r>
            <a:r>
              <a:rPr lang="ru">
                <a:solidFill>
                  <a:srgbClr val="000000"/>
                </a:solidFill>
              </a:rPr>
              <a:t>В наших опытах примем </a:t>
            </a:r>
            <a:r>
              <a:rPr lang="ru">
                <a:solidFill>
                  <a:schemeClr val="dk1"/>
                </a:solidFill>
              </a:rPr>
              <a:t>М₀</a:t>
            </a:r>
            <a:r>
              <a:rPr lang="ru">
                <a:solidFill>
                  <a:srgbClr val="000000"/>
                </a:solidFill>
              </a:rPr>
              <a:t> = 0.99.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М₀</a:t>
            </a:r>
            <a:endParaRPr b="1"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50" y="2242250"/>
            <a:ext cx="6065698" cy="28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50" y="721648"/>
            <a:ext cx="7677900" cy="15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